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14_405DCDF7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1"/>
  </p:sldMasterIdLst>
  <p:sldIdLst>
    <p:sldId id="256" r:id="rId2"/>
    <p:sldId id="261" r:id="rId3"/>
    <p:sldId id="262" r:id="rId4"/>
    <p:sldId id="274" r:id="rId5"/>
    <p:sldId id="257" r:id="rId6"/>
    <p:sldId id="263" r:id="rId7"/>
    <p:sldId id="264" r:id="rId8"/>
    <p:sldId id="273" r:id="rId9"/>
    <p:sldId id="265" r:id="rId10"/>
    <p:sldId id="266" r:id="rId11"/>
    <p:sldId id="267" r:id="rId12"/>
    <p:sldId id="269" r:id="rId13"/>
    <p:sldId id="270" r:id="rId14"/>
    <p:sldId id="268" r:id="rId15"/>
    <p:sldId id="271" r:id="rId16"/>
    <p:sldId id="272" r:id="rId17"/>
    <p:sldId id="277" r:id="rId18"/>
    <p:sldId id="278" r:id="rId19"/>
    <p:sldId id="258" r:id="rId20"/>
    <p:sldId id="260" r:id="rId21"/>
    <p:sldId id="276" r:id="rId22"/>
    <p:sldId id="275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A4451A4-A85C-9432-6AF0-53AEF91E141A}" name="ShihabUd Doula" initials="SD" userId="S::ShihabUd.Doula@hshl.onmicrosoft.com::e8c77d7b-5e7c-4213-8e43-bdc760bfa3e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modernComment_114_405DCDF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0A7ABB0-E54E-4EA4-8F25-8C478E774F99}" authorId="{4A4451A4-A85C-9432-6AF0-53AEF91E141A}" created="2023-06-18T21:22:38.56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079889399" sldId="276"/>
      <ac:picMk id="6" creationId="{059D5DD7-F97A-B80E-0845-3F23940B6454}"/>
    </ac:deMkLst>
    <p188:txBody>
      <a:bodyPr/>
      <a:lstStyle/>
      <a:p>
        <a:r>
          <a:rPr lang="en-GB"/>
          <a:t>1</a:t>
        </a:r>
      </a:p>
    </p188:txBody>
  </p188:cm>
</p188:cmLst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194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270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08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34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30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96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313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24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59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014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6/18/2023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594705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22" r:id="rId6"/>
    <p:sldLayoutId id="2147483727" r:id="rId7"/>
    <p:sldLayoutId id="2147483723" r:id="rId8"/>
    <p:sldLayoutId id="2147483724" r:id="rId9"/>
    <p:sldLayoutId id="2147483725" r:id="rId10"/>
    <p:sldLayoutId id="21474837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kv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8/10/relationships/comments" Target="../comments/modernComment_114_405DCDF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it/ai-intelligenza-artificiale/storie/2018/07/24/oltre-la-guida-autonoma-puo-servire-lintelligenza-artificiale-auto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Street Lights">
            <a:extLst>
              <a:ext uri="{FF2B5EF4-FFF2-40B4-BE49-F238E27FC236}">
                <a16:creationId xmlns:a16="http://schemas.microsoft.com/office/drawing/2014/main" id="{81AB0ABC-37DB-F518-39C3-509458405C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B22FB0-8C1A-887D-6D22-276B957F0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660830"/>
            <a:ext cx="7711440" cy="31034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 dirty="0">
                <a:solidFill>
                  <a:srgbClr val="FFFFFF"/>
                </a:solidFill>
              </a:rPr>
              <a:t>Cross Traffic Management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202561-97A8-24B7-8D68-22C59DDC01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 lnSpcReduction="20000"/>
          </a:bodyPr>
          <a:lstStyle/>
          <a:p>
            <a:r>
              <a:rPr lang="en-US" sz="1300" spc="50">
                <a:solidFill>
                  <a:srgbClr val="FFFFFF"/>
                </a:solidFill>
              </a:rPr>
              <a:t>Anaedu Ukamaka Akumili</a:t>
            </a:r>
          </a:p>
          <a:p>
            <a:r>
              <a:rPr lang="en-US" sz="1300" spc="50">
                <a:solidFill>
                  <a:srgbClr val="FFFFFF"/>
                </a:solidFill>
              </a:rPr>
              <a:t>Emirkan Sali</a:t>
            </a:r>
          </a:p>
          <a:p>
            <a:r>
              <a:rPr lang="en-US" sz="1300" spc="50">
                <a:solidFill>
                  <a:srgbClr val="FFFFFF"/>
                </a:solidFill>
              </a:rPr>
              <a:t>Shihab Ud Doula</a:t>
            </a:r>
          </a:p>
          <a:p>
            <a:r>
              <a:rPr lang="en-US" sz="1300" spc="50">
                <a:solidFill>
                  <a:srgbClr val="FFFFFF"/>
                </a:solidFill>
              </a:rPr>
              <a:t>Unanma Justice Chisom</a:t>
            </a:r>
            <a:endParaRPr lang="en-GB" sz="13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812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16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4" name="Rectangle 17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65" name="Oval 18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66" name="Oval 19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67" name="Rectangle 25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68" name="Rectangle 26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69" name="Rectangle 23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70" name="Rectangle 24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71" name="Rectangle 22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72" name="Rectangle 28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73" name="Rectangle 30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192C58A-DA7D-0754-9076-367D3B82F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5125"/>
            <a:ext cx="3186492" cy="58835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800" dirty="0"/>
              <a:t>Car Uppal Model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B2380C-9A32-2269-76B7-EC8ED51F2B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37355" y="875145"/>
            <a:ext cx="8248947" cy="496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625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64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96" name="Rectangle 65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7" name="Oval 66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8" name="Oval 67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99" name="Rectangle 73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00" name="Rectangle 74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01" name="Rectangle 71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02" name="Rectangle 72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03" name="Rectangle 70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04" name="Rectangle 76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105" name="Rectangle 78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80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7" name="Rectangle 81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82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83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10" name="Rectangle 89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90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12" name="Rectangle 87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88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4" name="Rectangle 86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Rectangle 92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B610CCA-2863-D582-60B9-930350334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800"/>
              <a:t>System Model</a:t>
            </a:r>
            <a:endParaRPr lang="en-US" sz="88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4AF291B-AECD-DDB9-0CC3-04056258E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095" y="620061"/>
            <a:ext cx="7991794" cy="541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27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ppaal demo">
            <a:hlinkClick r:id="" action="ppaction://media"/>
            <a:extLst>
              <a:ext uri="{FF2B5EF4-FFF2-40B4-BE49-F238E27FC236}">
                <a16:creationId xmlns:a16="http://schemas.microsoft.com/office/drawing/2014/main" id="{DF64577F-D1F9-6A7C-751C-13EF4D2D73F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85"/>
                </p14:media>
              </p:ext>
            </p:extLst>
          </p:nvPr>
        </p:nvPicPr>
        <p:blipFill rotWithShape="1">
          <a:blip r:embed="rId4"/>
          <a:srcRect l="24882" t="10540" r="1486" b="901"/>
          <a:stretch/>
        </p:blipFill>
        <p:spPr>
          <a:xfrm>
            <a:off x="1607408" y="392327"/>
            <a:ext cx="8977184" cy="607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691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4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1">
            <a:extLst>
              <a:ext uri="{FF2B5EF4-FFF2-40B4-BE49-F238E27FC236}">
                <a16:creationId xmlns:a16="http://schemas.microsoft.com/office/drawing/2014/main" id="{B807C163-87AF-4BC4-ADE2-4E5EAFEEE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F696E8E-5A50-4F12-9E0B-502F8506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B8A07F7-656D-4B06-860B-429032521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D932A44-B2F8-4EA5-A529-D1EF350C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4211287-5AF6-4DE8-9550-CE2475D62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5D3D5B-2BDE-4FFA-AD19-2A6FA11B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5141913-6183-49C2-BACE-61AF50181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CBF2F32-98FF-4601-8322-C5E0724D9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AF3E2D8-35DA-4B2D-891A-A1594F7DB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543934E-E678-45FF-8C62-1EF71BABE7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59B54ED7-1C7F-4C59-B1CB-84D3D9C21C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ABFC7E0-9992-4076-88C6-3354EB12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19C03209-5BD8-4B0B-847E-430FFF592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9912EB0-E1E8-A357-2C07-3187B0EB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0001"/>
            <a:ext cx="11075080" cy="1809500"/>
          </a:xfrm>
        </p:spPr>
        <p:txBody>
          <a:bodyPr anchor="t">
            <a:normAutofit/>
          </a:bodyPr>
          <a:lstStyle/>
          <a:p>
            <a:r>
              <a:rPr lang="de-DE"/>
              <a:t>Verification</a:t>
            </a:r>
            <a:endParaRPr lang="en-US" dirty="0"/>
          </a:p>
        </p:txBody>
      </p:sp>
      <p:pic>
        <p:nvPicPr>
          <p:cNvPr id="5" name="Grafik 4" descr="Ein Bild, das Text, Schrift, Screenshot, Reihe enthält.&#10;&#10;Automatisch generierte Beschreibung">
            <a:extLst>
              <a:ext uri="{FF2B5EF4-FFF2-40B4-BE49-F238E27FC236}">
                <a16:creationId xmlns:a16="http://schemas.microsoft.com/office/drawing/2014/main" id="{A0736E4C-CB97-BDF6-D1F3-FC1E7EC9DF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53" y="3269400"/>
            <a:ext cx="6967264" cy="1428193"/>
          </a:xfrm>
          <a:prstGeom prst="rect">
            <a:avLst/>
          </a:prstGeom>
        </p:spPr>
      </p:pic>
      <p:pic>
        <p:nvPicPr>
          <p:cNvPr id="7" name="Grafik 6" descr="Ein Bild, das Text, Screenshot, Software, Computersymbol enthält.&#10;&#10;Automatisch generierte Beschreibung">
            <a:extLst>
              <a:ext uri="{FF2B5EF4-FFF2-40B4-BE49-F238E27FC236}">
                <a16:creationId xmlns:a16="http://schemas.microsoft.com/office/drawing/2014/main" id="{411F333F-6633-A231-F34A-A6A133D0F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550" y="2731641"/>
            <a:ext cx="4331588" cy="3374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71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8E34D3-BA1A-93AD-F92D-A7EBFDB14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C++ </a:t>
            </a:r>
            <a:r>
              <a:rPr lang="de-DE" dirty="0" err="1"/>
              <a:t>implementation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412F28-87A7-AAD1-C677-348990D65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Implementation in </a:t>
            </a:r>
            <a:r>
              <a:rPr lang="de-DE" dirty="0" err="1"/>
              <a:t>c++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car</a:t>
            </a:r>
            <a:r>
              <a:rPr lang="de-DE" dirty="0"/>
              <a:t> </a:t>
            </a:r>
            <a:r>
              <a:rPr lang="de-DE" dirty="0" err="1"/>
              <a:t>entity</a:t>
            </a:r>
            <a:endParaRPr lang="de-DE" dirty="0"/>
          </a:p>
          <a:p>
            <a:r>
              <a:rPr lang="de-DE" dirty="0"/>
              <a:t>Class </a:t>
            </a:r>
            <a:r>
              <a:rPr lang="de-DE" dirty="0" err="1"/>
              <a:t>asigns</a:t>
            </a:r>
            <a:r>
              <a:rPr lang="de-DE" dirty="0"/>
              <a:t> </a:t>
            </a:r>
            <a:r>
              <a:rPr lang="de-DE" dirty="0" err="1"/>
              <a:t>priority</a:t>
            </a:r>
            <a:r>
              <a:rPr lang="de-DE" dirty="0"/>
              <a:t>, </a:t>
            </a:r>
            <a:r>
              <a:rPr lang="de-DE" dirty="0" err="1"/>
              <a:t>location</a:t>
            </a:r>
            <a:r>
              <a:rPr lang="de-DE" dirty="0"/>
              <a:t> and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randomly</a:t>
            </a:r>
            <a:endParaRPr lang="de-DE" dirty="0"/>
          </a:p>
          <a:p>
            <a:r>
              <a:rPr lang="de-DE" dirty="0"/>
              <a:t>Loop </a:t>
            </a:r>
            <a:r>
              <a:rPr lang="de-DE" dirty="0" err="1"/>
              <a:t>simulates</a:t>
            </a:r>
            <a:r>
              <a:rPr lang="de-DE" dirty="0"/>
              <a:t> </a:t>
            </a:r>
            <a:r>
              <a:rPr lang="de-DE" dirty="0" err="1"/>
              <a:t>behaviour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cross</a:t>
            </a:r>
            <a:r>
              <a:rPr lang="de-DE" dirty="0"/>
              <a:t> </a:t>
            </a:r>
            <a:r>
              <a:rPr lang="de-DE" dirty="0" err="1"/>
              <a:t>section</a:t>
            </a:r>
            <a:endParaRPr lang="de-DE" dirty="0"/>
          </a:p>
          <a:p>
            <a:r>
              <a:rPr lang="de-DE" dirty="0"/>
              <a:t>Cars </a:t>
            </a:r>
            <a:r>
              <a:rPr lang="de-DE" dirty="0" err="1"/>
              <a:t>can</a:t>
            </a:r>
            <a:r>
              <a:rPr lang="de-DE" dirty="0"/>
              <a:t> spawn and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events</a:t>
            </a:r>
            <a:endParaRPr lang="de-DE" dirty="0"/>
          </a:p>
          <a:p>
            <a:r>
              <a:rPr lang="de-DE" dirty="0"/>
              <a:t>Car </a:t>
            </a:r>
            <a:r>
              <a:rPr lang="de-DE" dirty="0" err="1"/>
              <a:t>timing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updated</a:t>
            </a:r>
            <a:r>
              <a:rPr lang="de-DE" dirty="0"/>
              <a:t> in variable</a:t>
            </a:r>
          </a:p>
          <a:p>
            <a:r>
              <a:rPr lang="de-DE" dirty="0"/>
              <a:t>Car </a:t>
            </a:r>
            <a:r>
              <a:rPr lang="de-DE" dirty="0" err="1"/>
              <a:t>checking</a:t>
            </a:r>
            <a:r>
              <a:rPr lang="de-DE" dirty="0"/>
              <a:t> </a:t>
            </a:r>
            <a:r>
              <a:rPr lang="de-DE" dirty="0" err="1"/>
              <a:t>occurs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ensure</a:t>
            </a:r>
            <a:r>
              <a:rPr lang="de-DE" dirty="0"/>
              <a:t> </a:t>
            </a:r>
            <a:r>
              <a:rPr lang="de-DE" dirty="0" err="1"/>
              <a:t>safe</a:t>
            </a:r>
            <a:r>
              <a:rPr lang="de-DE" dirty="0"/>
              <a:t> </a:t>
            </a:r>
            <a:r>
              <a:rPr lang="de-DE" dirty="0" err="1"/>
              <a:t>crossing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98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roup 183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38" name="Rectangle 184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39" name="Oval 185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40" name="Oval 186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41" name="Group 187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42" name="Rectangle 192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43" name="Rectangle 193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244" name="Group 188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245" name="Rectangle 190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46" name="Rectangle 191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47" name="Rectangle 189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48" name="Rectangle 195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49" name="Rectangle 197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50" name="Rectangle 200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01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02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4" name="Group 203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53" name="Rectangle 208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09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255" name="Rectangle 206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07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7" name="Rectangle 205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8" name="Rectangle 211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0D7557-FDD9-E48F-2FB0-ED23AA52F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800"/>
              <a:t>Code output</a:t>
            </a:r>
          </a:p>
        </p:txBody>
      </p:sp>
      <p:pic>
        <p:nvPicPr>
          <p:cNvPr id="7" name="Inhaltsplatzhalter 6" descr="Ein Bild, das Text, Screenshot, Schrift, Karte Menü enthält.&#10;&#10;Automatisch generierte Beschreibung">
            <a:extLst>
              <a:ext uri="{FF2B5EF4-FFF2-40B4-BE49-F238E27FC236}">
                <a16:creationId xmlns:a16="http://schemas.microsoft.com/office/drawing/2014/main" id="{2678DB31-502E-F8BB-E4D2-F6B35AA29D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832" y="540000"/>
            <a:ext cx="2970893" cy="576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70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F1D8D7F4-45A4-C9A5-AE13-865C92D0E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013" y="0"/>
            <a:ext cx="41459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375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E0D3F-8BF7-8DF7-EB34-1CBE8803B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Implementation(VHDL)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987" y="3857627"/>
            <a:ext cx="8986838" cy="2189956"/>
          </a:xfrm>
        </p:spPr>
      </p:pic>
      <p:sp>
        <p:nvSpPr>
          <p:cNvPr id="5" name="TextBox 4"/>
          <p:cNvSpPr txBox="1"/>
          <p:nvPr/>
        </p:nvSpPr>
        <p:spPr>
          <a:xfrm>
            <a:off x="1042987" y="2180233"/>
            <a:ext cx="89868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cs typeface="Adobe Arabic" panose="02040503050201020203" pitchFamily="18" charset="-78"/>
              </a:rPr>
              <a:t>Why VHDL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cs typeface="Adobe Arabic" panose="02040503050201020203" pitchFamily="18" charset="-78"/>
              </a:rPr>
              <a:t>Entity Declaration</a:t>
            </a:r>
          </a:p>
        </p:txBody>
      </p:sp>
    </p:spTree>
    <p:extLst>
      <p:ext uri="{BB962C8B-B14F-4D97-AF65-F5344CB8AC3E}">
        <p14:creationId xmlns:p14="http://schemas.microsoft.com/office/powerpoint/2010/main" val="5713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831" y="0"/>
            <a:ext cx="11101135" cy="845888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cs typeface="Adobe Arabic" panose="02040503050201020203" pitchFamily="18" charset="-78"/>
              </a:rPr>
              <a:t>Check for direction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56" y="585788"/>
            <a:ext cx="10925175" cy="268525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325" y="2983340"/>
            <a:ext cx="6539458" cy="400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09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9E1B-03B9-5352-3C2D-03837F1F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613" y="1018724"/>
            <a:ext cx="6115890" cy="5397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kern="1200" dirty="0" err="1">
                <a:solidFill>
                  <a:schemeClr val="tx1"/>
                </a:solidFill>
                <a:cs typeface="Arial" panose="020B0604020202020204" pitchFamily="34" charset="0"/>
              </a:rPr>
              <a:t>FreeRTOS</a:t>
            </a:r>
            <a:endParaRPr lang="en-US" sz="2800" kern="12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pic>
        <p:nvPicPr>
          <p:cNvPr id="13" name="Content Placeholder 12" descr="A picture containing text, font, logo, symbol&#10;&#10;Description automatically generated">
            <a:extLst>
              <a:ext uri="{FF2B5EF4-FFF2-40B4-BE49-F238E27FC236}">
                <a16:creationId xmlns:a16="http://schemas.microsoft.com/office/drawing/2014/main" id="{22A85563-B001-75C1-E52D-3A199494F5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63" y="2623009"/>
            <a:ext cx="6840900" cy="2907382"/>
          </a:xfrm>
          <a:prstGeom prst="rect">
            <a:avLst/>
          </a:prstGeom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274072-E8EE-8799-CA4A-723EC727EE8C}"/>
              </a:ext>
            </a:extLst>
          </p:cNvPr>
          <p:cNvSpPr txBox="1"/>
          <p:nvPr/>
        </p:nvSpPr>
        <p:spPr>
          <a:xfrm>
            <a:off x="7931011" y="1171576"/>
            <a:ext cx="4175264" cy="52863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Why 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Open source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Task Management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Real time Responsiveness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Resource Management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What it includes?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alpha val="60000"/>
                </a:schemeClr>
              </a:solidFill>
            </a:endParaRP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Semaphores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Mutexes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Queues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236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C8C0F4-5C44-4C3F-B321-5CB3E2BAB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87A62DB-71D7-497D-BE1C-933ECB515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25125" y="3600"/>
            <a:ext cx="7266875" cy="6854400"/>
            <a:chOff x="4925125" y="3600"/>
            <a:chExt cx="7266875" cy="685440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DAC2767-A7E3-4697-90F6-443A58314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B23E396-A746-411A-8709-32ABC4DDE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35C986-CB82-4211-A910-D232B9BCA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37F2C8F-CC11-4A18-AA7E-AE8C022CDC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000" y="1"/>
            <a:ext cx="6858000" cy="6857999"/>
          </a:xfrm>
          <a:custGeom>
            <a:avLst/>
            <a:gdLst>
              <a:gd name="connsiteX0" fmla="*/ 3428961 w 6858000"/>
              <a:gd name="connsiteY0" fmla="*/ 0 h 6857999"/>
              <a:gd name="connsiteX1" fmla="*/ 3429042 w 6858000"/>
              <a:gd name="connsiteY1" fmla="*/ 0 h 6857999"/>
              <a:gd name="connsiteX2" fmla="*/ 3605457 w 6858000"/>
              <a:gd name="connsiteY2" fmla="*/ 4461 h 6857999"/>
              <a:gd name="connsiteX3" fmla="*/ 6858000 w 6858000"/>
              <a:gd name="connsiteY3" fmla="*/ 3429000 h 6857999"/>
              <a:gd name="connsiteX4" fmla="*/ 3429001 w 6858000"/>
              <a:gd name="connsiteY4" fmla="*/ 6857999 h 6857999"/>
              <a:gd name="connsiteX5" fmla="*/ 0 w 6858000"/>
              <a:gd name="connsiteY5" fmla="*/ 3429000 h 6857999"/>
              <a:gd name="connsiteX6" fmla="*/ 3252545 w 6858000"/>
              <a:gd name="connsiteY6" fmla="*/ 44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6857999">
                <a:moveTo>
                  <a:pt x="3428961" y="0"/>
                </a:moveTo>
                <a:lnTo>
                  <a:pt x="3429042" y="0"/>
                </a:lnTo>
                <a:lnTo>
                  <a:pt x="3605457" y="4461"/>
                </a:lnTo>
                <a:cubicBezTo>
                  <a:pt x="5417236" y="96300"/>
                  <a:pt x="6858000" y="1594396"/>
                  <a:pt x="6858000" y="3429000"/>
                </a:cubicBezTo>
                <a:cubicBezTo>
                  <a:pt x="6858000" y="5322784"/>
                  <a:pt x="5322784" y="6857999"/>
                  <a:pt x="3429001" y="6857999"/>
                </a:cubicBezTo>
                <a:cubicBezTo>
                  <a:pt x="1535216" y="6857999"/>
                  <a:pt x="0" y="5322784"/>
                  <a:pt x="0" y="3429000"/>
                </a:cubicBezTo>
                <a:cubicBezTo>
                  <a:pt x="0" y="1594396"/>
                  <a:pt x="1440765" y="96300"/>
                  <a:pt x="3252545" y="4461"/>
                </a:cubicBezTo>
                <a:close/>
              </a:path>
            </a:pathLst>
          </a:custGeom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9DC4D3-3C46-4945-0721-CBBA915E7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2181946"/>
          </a:xfrm>
        </p:spPr>
        <p:txBody>
          <a:bodyPr anchor="t">
            <a:normAutofit/>
          </a:bodyPr>
          <a:lstStyle/>
          <a:p>
            <a:r>
              <a:rPr lang="en-US" sz="5100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E0A50-FB51-AF3D-6CE9-4949548D4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947121"/>
            <a:ext cx="4500562" cy="3361604"/>
          </a:xfrm>
        </p:spPr>
        <p:txBody>
          <a:bodyPr anchor="t">
            <a:normAutofit/>
          </a:bodyPr>
          <a:lstStyle/>
          <a:p>
            <a:pPr marL="269875" indent="-269875"/>
            <a:endParaRPr lang="en-US" dirty="0"/>
          </a:p>
          <a:p>
            <a:pPr marL="269875" indent="-269875"/>
            <a:endParaRPr lang="en-US" dirty="0"/>
          </a:p>
        </p:txBody>
      </p:sp>
      <p:pic>
        <p:nvPicPr>
          <p:cNvPr id="4" name="Picture 4" descr="Woman Question Mark Problems · Free image on Pixabay">
            <a:extLst>
              <a:ext uri="{FF2B5EF4-FFF2-40B4-BE49-F238E27FC236}">
                <a16:creationId xmlns:a16="http://schemas.microsoft.com/office/drawing/2014/main" id="{7DEBF805-F38A-04EE-3B30-80093FBB7D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55" r="29296" b="1"/>
          <a:stretch/>
        </p:blipFill>
        <p:spPr>
          <a:xfrm>
            <a:off x="6525023" y="1629000"/>
            <a:ext cx="3599954" cy="360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C02C30-BF8B-2B63-11EE-B910DCD722B3}"/>
              </a:ext>
            </a:extLst>
          </p:cNvPr>
          <p:cNvSpPr txBox="1"/>
          <p:nvPr/>
        </p:nvSpPr>
        <p:spPr>
          <a:xfrm>
            <a:off x="306573" y="2721946"/>
            <a:ext cx="4037161" cy="18774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Wingdings"/>
              <a:buChar char="Ø"/>
            </a:pPr>
            <a:r>
              <a:rPr lang="en-US" dirty="0"/>
              <a:t>Statement of the problem</a:t>
            </a:r>
            <a:endParaRPr lang="en-US"/>
          </a:p>
          <a:p>
            <a:pPr marL="285750" indent="-285750">
              <a:spcAft>
                <a:spcPts val="600"/>
              </a:spcAft>
              <a:buFont typeface="Wingdings"/>
              <a:buChar char="Ø"/>
            </a:pPr>
            <a:r>
              <a:rPr lang="en-US" dirty="0"/>
              <a:t>Benefits of autonomous vehicles</a:t>
            </a:r>
            <a:endParaRPr lang="en-US"/>
          </a:p>
          <a:p>
            <a:pPr marL="285750" indent="-285750">
              <a:spcAft>
                <a:spcPts val="600"/>
              </a:spcAft>
              <a:buFont typeface="Wingdings"/>
              <a:buChar char="Ø"/>
            </a:pPr>
            <a:r>
              <a:rPr lang="en-US" dirty="0"/>
              <a:t>Limitations</a:t>
            </a:r>
            <a:endParaRPr lang="en-US"/>
          </a:p>
          <a:p>
            <a:pPr marL="285750" indent="-285750">
              <a:spcAft>
                <a:spcPts val="600"/>
              </a:spcAft>
              <a:buFont typeface="Wingdings"/>
              <a:buChar char="Ø"/>
            </a:pPr>
            <a:r>
              <a:rPr lang="en-US" dirty="0"/>
              <a:t>Contributions</a:t>
            </a:r>
            <a:endParaRPr lang="en-US"/>
          </a:p>
          <a:p>
            <a:pPr marL="285750" indent="-285750">
              <a:spcAft>
                <a:spcPts val="600"/>
              </a:spcAft>
              <a:buFont typeface="Wingdings"/>
              <a:buChar char="Ø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536288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19E46-F7FD-B854-94C4-B5F4ADED7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13924"/>
            <a:ext cx="11090275" cy="150560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 dirty="0">
                <a:solidFill>
                  <a:schemeClr val="tx1"/>
                </a:solidFill>
                <a:cs typeface="Arial" panose="020B0604020202020204" pitchFamily="34" charset="0"/>
              </a:rPr>
              <a:t>Implementations</a:t>
            </a:r>
          </a:p>
        </p:txBody>
      </p:sp>
      <p:pic>
        <p:nvPicPr>
          <p:cNvPr id="5" name="Content Placeholder 4" descr="A close-up of a computer chip&#10;&#10;Description automatically generated with low confidence">
            <a:extLst>
              <a:ext uri="{FF2B5EF4-FFF2-40B4-BE49-F238E27FC236}">
                <a16:creationId xmlns:a16="http://schemas.microsoft.com/office/drawing/2014/main" id="{38A02BBE-E0AD-ADA3-2396-703CDA9C5E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" r="1" b="1"/>
          <a:stretch/>
        </p:blipFill>
        <p:spPr>
          <a:xfrm>
            <a:off x="7205416" y="1615182"/>
            <a:ext cx="4435722" cy="4418999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0945A614-BB6A-B31C-8922-708B01BDF8C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550862" y="1582780"/>
            <a:ext cx="4227741" cy="4839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altLang="de-DE" b="1" kern="1200" dirty="0" err="1">
                <a:ea typeface="+mn-ea"/>
                <a:cs typeface="Arial" panose="020B0604020202020204" pitchFamily="34" charset="0"/>
              </a:rPr>
              <a:t>FreeRTOS</a:t>
            </a:r>
            <a:r>
              <a:rPr lang="en-US" altLang="de-DE" b="1" kern="1200" dirty="0">
                <a:ea typeface="+mn-ea"/>
                <a:cs typeface="Arial" panose="020B0604020202020204" pitchFamily="34" charset="0"/>
              </a:rPr>
              <a:t> API</a:t>
            </a:r>
          </a:p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en-US" altLang="de-DE" b="1" kern="1200" dirty="0">
              <a:ea typeface="+mn-ea"/>
              <a:cs typeface="Arial" panose="020B0604020202020204" pitchFamily="34" charset="0"/>
            </a:endParaRPr>
          </a:p>
          <a:p>
            <a:pPr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de-DE" b="1" kern="1200" dirty="0" err="1">
                <a:ea typeface="+mn-ea"/>
                <a:cs typeface="Arial" panose="020B0604020202020204" pitchFamily="34" charset="0"/>
              </a:rPr>
              <a:t>xTaskCreatePinnedToCore</a:t>
            </a:r>
            <a:endParaRPr lang="en-US" altLang="de-DE" b="1" kern="1200" dirty="0">
              <a:ea typeface="+mn-ea"/>
              <a:cs typeface="Vrinda" panose="020B0502040204020203" pitchFamily="34" charset="0"/>
            </a:endParaRPr>
          </a:p>
          <a:p>
            <a:pPr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de-DE" b="1" kern="1200" dirty="0" err="1">
                <a:ea typeface="+mn-ea"/>
                <a:cs typeface="Arial" panose="020B0604020202020204" pitchFamily="34" charset="0"/>
              </a:rPr>
              <a:t>xSemaphoreCreateMutex</a:t>
            </a:r>
            <a:r>
              <a:rPr lang="de-DE" altLang="de-DE" kern="1200" dirty="0">
                <a:ea typeface="+mn-ea"/>
                <a:cs typeface="Arial" panose="020B0604020202020204" pitchFamily="34" charset="0"/>
              </a:rPr>
              <a:t> </a:t>
            </a:r>
            <a:endParaRPr lang="en-US" altLang="de-DE" b="1" kern="1200" dirty="0">
              <a:ea typeface="+mn-ea"/>
              <a:cs typeface="Arial" panose="020B0604020202020204" pitchFamily="34" charset="0"/>
            </a:endParaRPr>
          </a:p>
          <a:p>
            <a:pPr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de-DE" b="1" kern="1200" dirty="0" err="1">
                <a:ea typeface="+mn-ea"/>
                <a:cs typeface="Arial" panose="020B0604020202020204" pitchFamily="34" charset="0"/>
              </a:rPr>
              <a:t>xSemaphoreTake</a:t>
            </a:r>
            <a:r>
              <a:rPr lang="en-US" altLang="de-DE" kern="1200" dirty="0">
                <a:ea typeface="+mn-ea"/>
                <a:cs typeface="Arial" panose="020B0604020202020204" pitchFamily="34" charset="0"/>
              </a:rPr>
              <a:t> &amp; </a:t>
            </a:r>
            <a:r>
              <a:rPr lang="en-US" altLang="de-DE" b="1" kern="1200" dirty="0" err="1">
                <a:ea typeface="+mn-ea"/>
                <a:cs typeface="Arial" panose="020B0604020202020204" pitchFamily="34" charset="0"/>
              </a:rPr>
              <a:t>xSemaphoreGive</a:t>
            </a:r>
            <a:r>
              <a:rPr lang="de-DE" altLang="de-DE" kern="1200" dirty="0">
                <a:ea typeface="+mn-ea"/>
                <a:cs typeface="Arial" panose="020B0604020202020204" pitchFamily="34" charset="0"/>
              </a:rPr>
              <a:t> </a:t>
            </a:r>
          </a:p>
          <a:p>
            <a:pPr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de-DE" b="1" kern="1200" dirty="0" err="1">
                <a:ea typeface="+mn-ea"/>
                <a:cs typeface="Arial" panose="020B0604020202020204" pitchFamily="34" charset="0"/>
              </a:rPr>
              <a:t>vTaskDelay</a:t>
            </a:r>
            <a:r>
              <a:rPr lang="de-DE" altLang="de-DE" kern="1200" dirty="0">
                <a:ea typeface="+mn-ea"/>
                <a:cs typeface="Arial" panose="020B0604020202020204" pitchFamily="34" charset="0"/>
              </a:rPr>
              <a:t> </a:t>
            </a:r>
          </a:p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de-DE" altLang="de-DE" sz="1400" kern="1200" dirty="0">
              <a:solidFill>
                <a:schemeClr val="tx1"/>
              </a:solidFill>
              <a:ea typeface="+mn-ea"/>
              <a:cs typeface="Arial" panose="020B0604020202020204" pitchFamily="34" charset="0"/>
            </a:endParaRPr>
          </a:p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de-DE" altLang="de-DE" sz="1000" kern="1200" dirty="0">
              <a:solidFill>
                <a:schemeClr val="tx1"/>
              </a:solidFill>
              <a:ea typeface="+mn-ea"/>
              <a:cs typeface="+mn-cs"/>
            </a:endParaRPr>
          </a:p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de-DE" altLang="de-DE" sz="2400" kern="1200" dirty="0">
              <a:solidFill>
                <a:schemeClr val="tx1"/>
              </a:solidFill>
              <a:ea typeface="+mn-ea"/>
              <a:cs typeface="+mn-cs"/>
            </a:endParaRPr>
          </a:p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en-US" altLang="de-DE" sz="1010" kern="120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Vrinda" panose="020B0502040204020203" pitchFamily="34" charset="0"/>
            </a:endParaRPr>
          </a:p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en-US" altLang="de-DE" sz="1010" kern="120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Vrinda" panose="020B0502040204020203" pitchFamily="34" charset="0"/>
            </a:endParaRPr>
          </a:p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en-US" altLang="de-DE" sz="1010" kern="120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Vrinda" panose="020B0502040204020203" pitchFamily="34" charset="0"/>
            </a:endParaRPr>
          </a:p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en-US" altLang="de-DE" sz="1010" kern="120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Vrinda" panose="020B0502040204020203" pitchFamily="34" charset="0"/>
            </a:endParaRPr>
          </a:p>
          <a:p>
            <a:pPr marL="0" indent="0" defTabSz="923544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None/>
            </a:pPr>
            <a:endParaRPr lang="en-US" altLang="de-DE" sz="1010" kern="1200" dirty="0">
              <a:solidFill>
                <a:srgbClr val="000000"/>
              </a:solidFill>
              <a:latin typeface="Arial" panose="020B0604020202020204" pitchFamily="34" charset="0"/>
              <a:ea typeface="+mn-ea"/>
              <a:cs typeface="Vrinda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de-DE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5EFF2-41C9-AEBC-0C94-F881555D94DB}"/>
              </a:ext>
            </a:extLst>
          </p:cNvPr>
          <p:cNvSpPr txBox="1"/>
          <p:nvPr/>
        </p:nvSpPr>
        <p:spPr>
          <a:xfrm>
            <a:off x="8303567" y="5591899"/>
            <a:ext cx="2852185" cy="379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23544">
              <a:spcAft>
                <a:spcPts val="600"/>
              </a:spcAft>
            </a:pPr>
            <a:r>
              <a:rPr lang="en-GB" sz="181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Arduino ESP -32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98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C69B5-3093-DE7C-E631-A405F6E50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55" y="267700"/>
            <a:ext cx="10406426" cy="705700"/>
          </a:xfrm>
        </p:spPr>
        <p:txBody>
          <a:bodyPr>
            <a:normAutofit fontScale="90000"/>
          </a:bodyPr>
          <a:lstStyle/>
          <a:p>
            <a:r>
              <a:rPr lang="en-GB" dirty="0"/>
              <a:t>Implementation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059D5DD7-F97A-B80E-0845-3F23940B645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4" t="12228" r="73656" b="75462"/>
          <a:stretch/>
        </p:blipFill>
        <p:spPr>
          <a:xfrm>
            <a:off x="264756" y="2103120"/>
            <a:ext cx="5246372" cy="1605280"/>
          </a:xfrm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101AB2CB-F7E0-8439-4139-CD40D67D405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8" t="25799" r="58507" b="25876"/>
          <a:stretch/>
        </p:blipFill>
        <p:spPr>
          <a:xfrm>
            <a:off x="6096000" y="2042160"/>
            <a:ext cx="5438729" cy="4275841"/>
          </a:xfr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46077810-65EF-82E4-7482-DDC98A5633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4" t="42504" r="72750" b="46385"/>
          <a:stretch/>
        </p:blipFill>
        <p:spPr>
          <a:xfrm>
            <a:off x="153592" y="4838120"/>
            <a:ext cx="5468700" cy="14143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4B8B774-4953-1349-E0E4-84919E5930D1}"/>
              </a:ext>
            </a:extLst>
          </p:cNvPr>
          <p:cNvSpPr txBox="1"/>
          <p:nvPr/>
        </p:nvSpPr>
        <p:spPr>
          <a:xfrm>
            <a:off x="5115321" y="2199525"/>
            <a:ext cx="212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F60A79-D141-A273-F75C-C28B66BD327E}"/>
              </a:ext>
            </a:extLst>
          </p:cNvPr>
          <p:cNvSpPr txBox="1"/>
          <p:nvPr/>
        </p:nvSpPr>
        <p:spPr>
          <a:xfrm>
            <a:off x="10384971" y="2376110"/>
            <a:ext cx="615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1D9571-FCF3-7C59-8F7E-AD7DF3B14EC4}"/>
              </a:ext>
            </a:extLst>
          </p:cNvPr>
          <p:cNvSpPr txBox="1"/>
          <p:nvPr/>
        </p:nvSpPr>
        <p:spPr>
          <a:xfrm>
            <a:off x="4854566" y="5691674"/>
            <a:ext cx="793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07988939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DEED1-BC77-C847-21BA-4B92FADFB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760" y="0"/>
            <a:ext cx="11090275" cy="1209600"/>
          </a:xfrm>
        </p:spPr>
        <p:txBody>
          <a:bodyPr/>
          <a:lstStyle/>
          <a:p>
            <a:r>
              <a:rPr lang="en-GB" dirty="0"/>
              <a:t>Output in Serial Monitor</a:t>
            </a:r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1525837-A50A-DB0F-F1AD-7493B763B3D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5" b="5258"/>
          <a:stretch/>
        </p:blipFill>
        <p:spPr>
          <a:xfrm>
            <a:off x="836044" y="1066095"/>
            <a:ext cx="10512676" cy="5640553"/>
          </a:xfrm>
        </p:spPr>
      </p:pic>
    </p:spTree>
    <p:extLst>
      <p:ext uri="{BB962C8B-B14F-4D97-AF65-F5344CB8AC3E}">
        <p14:creationId xmlns:p14="http://schemas.microsoft.com/office/powerpoint/2010/main" val="37655964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1BD56-29F0-8796-35ED-8F65F7EA0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D1262-F49D-701E-11B8-539A88F049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9999" y="1929600"/>
            <a:ext cx="11090275" cy="4384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de-DE" sz="2800" b="0" i="0" dirty="0">
                <a:effectLst/>
              </a:rPr>
              <a:t>Successful implementation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de-DE" sz="2800" b="0" i="0" dirty="0">
                <a:effectLst/>
              </a:rPr>
              <a:t>Integration of multiple technologies</a:t>
            </a:r>
            <a:endParaRPr lang="de-DE" sz="2800" dirty="0"/>
          </a:p>
          <a:p>
            <a:pPr>
              <a:buFont typeface="Wingdings" panose="05000000000000000000" pitchFamily="2" charset="2"/>
              <a:buChar char="ü"/>
            </a:pPr>
            <a:r>
              <a:rPr lang="de-DE" sz="2800" b="0" i="0" dirty="0">
                <a:effectLst/>
              </a:rPr>
              <a:t>Identified limitations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800" dirty="0"/>
              <a:t>P</a:t>
            </a:r>
            <a:r>
              <a:rPr lang="en-US" sz="2800" b="0" i="0" dirty="0">
                <a:effectLst/>
              </a:rPr>
              <a:t>otential of the designed system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019087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749CA8ED-7C9E-FF2B-C984-181D6A846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6" r="1" b="1"/>
          <a:stretch/>
        </p:blipFill>
        <p:spPr>
          <a:xfrm>
            <a:off x="-688" y="14373"/>
            <a:ext cx="1219268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086575-9F06-10BA-85D5-1C0C17D03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48" y="4580036"/>
            <a:ext cx="4241770" cy="12980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500" b="1" dirty="0"/>
              <a:t>ARCHITECTURAL BEHAVIOR</a:t>
            </a:r>
          </a:p>
        </p:txBody>
      </p:sp>
    </p:spTree>
    <p:extLst>
      <p:ext uri="{BB962C8B-B14F-4D97-AF65-F5344CB8AC3E}">
        <p14:creationId xmlns:p14="http://schemas.microsoft.com/office/powerpoint/2010/main" val="2923896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5" name="Rectangle 1032">
            <a:extLst>
              <a:ext uri="{FF2B5EF4-FFF2-40B4-BE49-F238E27FC236}">
                <a16:creationId xmlns:a16="http://schemas.microsoft.com/office/drawing/2014/main" id="{A37F6730-8F76-4239-8CBA-B914B02A7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DE11E5CC-3C1F-4093-97B6-6433FBF9A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036" name="Rectangle 1035">
              <a:extLst>
                <a:ext uri="{FF2B5EF4-FFF2-40B4-BE49-F238E27FC236}">
                  <a16:creationId xmlns:a16="http://schemas.microsoft.com/office/drawing/2014/main" id="{28D720AE-B07F-482D-B526-4A9C632DA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6" name="Oval 1036">
              <a:extLst>
                <a:ext uri="{FF2B5EF4-FFF2-40B4-BE49-F238E27FC236}">
                  <a16:creationId xmlns:a16="http://schemas.microsoft.com/office/drawing/2014/main" id="{076F0BCA-E2AA-4AED-9091-1E820FF25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7" name="Oval 1037">
              <a:extLst>
                <a:ext uri="{FF2B5EF4-FFF2-40B4-BE49-F238E27FC236}">
                  <a16:creationId xmlns:a16="http://schemas.microsoft.com/office/drawing/2014/main" id="{571D2B33-982E-4EC0-9252-B8A7383C9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98" name="Group 1038">
              <a:extLst>
                <a:ext uri="{FF2B5EF4-FFF2-40B4-BE49-F238E27FC236}">
                  <a16:creationId xmlns:a16="http://schemas.microsoft.com/office/drawing/2014/main" id="{9250D86D-299E-4837-B82C-B97DACC975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044" name="Rectangle 1043">
                <a:extLst>
                  <a:ext uri="{FF2B5EF4-FFF2-40B4-BE49-F238E27FC236}">
                    <a16:creationId xmlns:a16="http://schemas.microsoft.com/office/drawing/2014/main" id="{F74EFAF9-4DE5-4C1F-BF17-0A5930FFF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9" name="Rectangle 1044">
                <a:extLst>
                  <a:ext uri="{FF2B5EF4-FFF2-40B4-BE49-F238E27FC236}">
                    <a16:creationId xmlns:a16="http://schemas.microsoft.com/office/drawing/2014/main" id="{A857D782-AB09-4CB1-A94A-54F935E709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0" name="Group 1039">
              <a:extLst>
                <a:ext uri="{FF2B5EF4-FFF2-40B4-BE49-F238E27FC236}">
                  <a16:creationId xmlns:a16="http://schemas.microsoft.com/office/drawing/2014/main" id="{94E95A3B-E29B-40AA-B9DD-FF0BA512F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042" name="Rectangle 1041">
                <a:extLst>
                  <a:ext uri="{FF2B5EF4-FFF2-40B4-BE49-F238E27FC236}">
                    <a16:creationId xmlns:a16="http://schemas.microsoft.com/office/drawing/2014/main" id="{1A71F79C-8170-4729-A592-753969B849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1" name="Rectangle 1042">
                <a:extLst>
                  <a:ext uri="{FF2B5EF4-FFF2-40B4-BE49-F238E27FC236}">
                    <a16:creationId xmlns:a16="http://schemas.microsoft.com/office/drawing/2014/main" id="{8AE5C556-02CA-4512-9F5F-7088484CF7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02" name="Rectangle 1040">
              <a:extLst>
                <a:ext uri="{FF2B5EF4-FFF2-40B4-BE49-F238E27FC236}">
                  <a16:creationId xmlns:a16="http://schemas.microsoft.com/office/drawing/2014/main" id="{B75FD132-C2ED-4807-B2DA-D428F9C44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3" name="Rectangle 1046">
            <a:extLst>
              <a:ext uri="{FF2B5EF4-FFF2-40B4-BE49-F238E27FC236}">
                <a16:creationId xmlns:a16="http://schemas.microsoft.com/office/drawing/2014/main" id="{71967F12-B0C4-4D31-8D63-89945DCD2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AE0D3F-8BF7-8DF7-EB34-1CBE8803B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077" y="4136054"/>
            <a:ext cx="5114903" cy="2181946"/>
          </a:xfrm>
        </p:spPr>
        <p:txBody>
          <a:bodyPr anchor="b">
            <a:normAutofit/>
          </a:bodyPr>
          <a:lstStyle/>
          <a:p>
            <a:r>
              <a:rPr lang="de-DE" dirty="0"/>
              <a:t>Requirements</a:t>
            </a:r>
            <a:endParaRPr lang="en-US" dirty="0"/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B2A33400-EECE-500F-FB5A-03A9A56E3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540000"/>
            <a:ext cx="4500562" cy="3361604"/>
          </a:xfrm>
        </p:spPr>
        <p:txBody>
          <a:bodyPr anchor="t">
            <a:normAutofit/>
          </a:bodyPr>
          <a:lstStyle/>
          <a:p>
            <a:r>
              <a:rPr lang="de-DE" dirty="0" err="1">
                <a:latin typeface="Avenir Next LT Pro Light" panose="020B0304020202020204" pitchFamily="34" charset="0"/>
              </a:rPr>
              <a:t>Seamless</a:t>
            </a:r>
            <a:r>
              <a:rPr lang="de-DE" dirty="0">
                <a:latin typeface="Avenir Next LT Pro Light" panose="020B0304020202020204" pitchFamily="34" charset="0"/>
              </a:rPr>
              <a:t> </a:t>
            </a:r>
            <a:r>
              <a:rPr lang="de-DE" dirty="0" err="1">
                <a:latin typeface="Avenir Next LT Pro Light" panose="020B0304020202020204" pitchFamily="34" charset="0"/>
              </a:rPr>
              <a:t>crossing</a:t>
            </a:r>
            <a:endParaRPr lang="de-DE" dirty="0">
              <a:latin typeface="Avenir Next LT Pro Light" panose="020B0304020202020204" pitchFamily="34" charset="0"/>
            </a:endParaRPr>
          </a:p>
          <a:p>
            <a:r>
              <a:rPr lang="de-DE" dirty="0" err="1">
                <a:latin typeface="Avenir Next LT Pro Light" panose="020B0304020202020204" pitchFamily="34" charset="0"/>
              </a:rPr>
              <a:t>Automated</a:t>
            </a:r>
            <a:r>
              <a:rPr lang="de-DE" dirty="0">
                <a:latin typeface="Avenir Next LT Pro Light" panose="020B0304020202020204" pitchFamily="34" charset="0"/>
              </a:rPr>
              <a:t> </a:t>
            </a:r>
            <a:r>
              <a:rPr lang="de-DE" dirty="0" err="1">
                <a:latin typeface="Avenir Next LT Pro Light" panose="020B0304020202020204" pitchFamily="34" charset="0"/>
              </a:rPr>
              <a:t>system</a:t>
            </a:r>
            <a:endParaRPr lang="de-DE" dirty="0">
              <a:latin typeface="Avenir Next LT Pro Light" panose="020B0304020202020204" pitchFamily="34" charset="0"/>
            </a:endParaRPr>
          </a:p>
          <a:p>
            <a:r>
              <a:rPr lang="de-DE" dirty="0">
                <a:latin typeface="Avenir Next LT Pro Light" panose="020B0304020202020204" pitchFamily="34" charset="0"/>
              </a:rPr>
              <a:t>Communication </a:t>
            </a:r>
            <a:r>
              <a:rPr lang="de-DE" dirty="0" err="1">
                <a:latin typeface="Avenir Next LT Pro Light" panose="020B0304020202020204" pitchFamily="34" charset="0"/>
              </a:rPr>
              <a:t>between</a:t>
            </a:r>
            <a:r>
              <a:rPr lang="de-DE" dirty="0">
                <a:latin typeface="Avenir Next LT Pro Light" panose="020B0304020202020204" pitchFamily="34" charset="0"/>
              </a:rPr>
              <a:t> </a:t>
            </a:r>
            <a:r>
              <a:rPr lang="de-DE" dirty="0" err="1">
                <a:latin typeface="Avenir Next LT Pro Light" panose="020B0304020202020204" pitchFamily="34" charset="0"/>
              </a:rPr>
              <a:t>cars</a:t>
            </a:r>
            <a:r>
              <a:rPr lang="de-DE" dirty="0">
                <a:latin typeface="Avenir Next LT Pro Light" panose="020B0304020202020204" pitchFamily="34" charset="0"/>
              </a:rPr>
              <a:t> and </a:t>
            </a:r>
            <a:r>
              <a:rPr lang="de-DE" dirty="0" err="1">
                <a:latin typeface="Avenir Next LT Pro Light" panose="020B0304020202020204" pitchFamily="34" charset="0"/>
              </a:rPr>
              <a:t>system</a:t>
            </a:r>
            <a:endParaRPr lang="de-DE" dirty="0">
              <a:latin typeface="Avenir Next LT Pro Light" panose="020B0304020202020204" pitchFamily="34" charset="0"/>
            </a:endParaRPr>
          </a:p>
          <a:p>
            <a:r>
              <a:rPr lang="de-DE" dirty="0">
                <a:latin typeface="Avenir Next LT Pro Light" panose="020B0304020202020204" pitchFamily="34" charset="0"/>
              </a:rPr>
              <a:t>Sensors</a:t>
            </a:r>
          </a:p>
          <a:p>
            <a:r>
              <a:rPr lang="de-DE" dirty="0" err="1">
                <a:latin typeface="Avenir Next LT Pro Light" panose="020B0304020202020204" pitchFamily="34" charset="0"/>
              </a:rPr>
              <a:t>infrastructure</a:t>
            </a:r>
            <a:endParaRPr lang="en-US" dirty="0">
              <a:latin typeface="Avenir Next LT Pro Light" panose="020B03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344F1E-4397-E7DD-22F9-710936DD60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265"/>
          <a:stretch/>
        </p:blipFill>
        <p:spPr bwMode="auto">
          <a:xfrm>
            <a:off x="5732472" y="540000"/>
            <a:ext cx="5767613" cy="576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130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B798A-4910-3FF2-4D14-21D49CEF8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ea typeface="+mj-ea"/>
                <a:cs typeface="+mj-cs"/>
              </a:rPr>
              <a:t>Sequence diagram</a:t>
            </a:r>
          </a:p>
        </p:txBody>
      </p:sp>
      <p:pic>
        <p:nvPicPr>
          <p:cNvPr id="5" name="Content Placeholder 4" descr="A screenshot of a diagram&#10;&#10;Description automatically generated with low confidence">
            <a:extLst>
              <a:ext uri="{FF2B5EF4-FFF2-40B4-BE49-F238E27FC236}">
                <a16:creationId xmlns:a16="http://schemas.microsoft.com/office/drawing/2014/main" id="{4593CDCA-77D0-DBAE-ECC4-1F4DB23F3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209" y="331192"/>
            <a:ext cx="6136832" cy="619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904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D2FD795-8DF5-44F0-8664-4D8F626D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C6B683D-13FA-4605-8648-01FC9C82F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852A959-AA36-4E4C-940B-F33A7BE0A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FFC38A9-EA65-4BD6-A6E1-CAD07CCB8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9E36CA9-9013-4306-B36F-2E349B6FE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E8D3FFE-4362-43F6-99D3-1B83F7AD5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F7AA39D6-8796-468A-8C18-D17C0BBF2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75967788-298A-4B75-B02F-0625E5F84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D0FB4E1-29BE-427B-9999-B25351A07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9914662-C165-4AD1-89C0-F6C47C1090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84C8199-BC83-4D02-8937-CF9AB0F4CF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A28F3F3-1D22-45C2-8627-C7E4E74BD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9D8267F7-1115-4F9A-BEF5-BB6664BCF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0C45E2B2-ADB3-3A57-F595-C8FD9865B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510" y="271887"/>
            <a:ext cx="8396638" cy="6234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889235-681D-0D54-5CE7-744A6F653FDE}"/>
              </a:ext>
            </a:extLst>
          </p:cNvPr>
          <p:cNvSpPr txBox="1"/>
          <p:nvPr/>
        </p:nvSpPr>
        <p:spPr>
          <a:xfrm>
            <a:off x="8829748" y="2945941"/>
            <a:ext cx="3391217" cy="61903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5000"/>
              </a:lnSpc>
              <a:spcAft>
                <a:spcPts val="600"/>
              </a:spcAft>
            </a:pPr>
            <a:r>
              <a:rPr lang="en-US" sz="3200" spc="50" dirty="0">
                <a:latin typeface="+mj-lt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2245369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853E39E6-2A74-404E-B4BC-EEC89C01B7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59" name="Group 2058">
            <a:extLst>
              <a:ext uri="{FF2B5EF4-FFF2-40B4-BE49-F238E27FC236}">
                <a16:creationId xmlns:a16="http://schemas.microsoft.com/office/drawing/2014/main" id="{30D050C3-946A-4155-B469-3FE5492E6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2060" name="Rectangle 2059">
              <a:extLst>
                <a:ext uri="{FF2B5EF4-FFF2-40B4-BE49-F238E27FC236}">
                  <a16:creationId xmlns:a16="http://schemas.microsoft.com/office/drawing/2014/main" id="{70D7BFBB-BF60-4EF1-AF1C-731347DB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1" name="Oval 2060">
              <a:extLst>
                <a:ext uri="{FF2B5EF4-FFF2-40B4-BE49-F238E27FC236}">
                  <a16:creationId xmlns:a16="http://schemas.microsoft.com/office/drawing/2014/main" id="{40150CBC-E30B-417C-9BB2-CE6BB1A64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2" name="Oval 2061">
              <a:extLst>
                <a:ext uri="{FF2B5EF4-FFF2-40B4-BE49-F238E27FC236}">
                  <a16:creationId xmlns:a16="http://schemas.microsoft.com/office/drawing/2014/main" id="{476020D6-6ADB-408E-A69F-4EA6F51A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63" name="Group 2062">
              <a:extLst>
                <a:ext uri="{FF2B5EF4-FFF2-40B4-BE49-F238E27FC236}">
                  <a16:creationId xmlns:a16="http://schemas.microsoft.com/office/drawing/2014/main" id="{8226C8E5-1D99-421D-AB3C-2AF296A15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68" name="Rectangle 2067">
                <a:extLst>
                  <a:ext uri="{FF2B5EF4-FFF2-40B4-BE49-F238E27FC236}">
                    <a16:creationId xmlns:a16="http://schemas.microsoft.com/office/drawing/2014/main" id="{67669339-D0C4-4CF0-9A76-5BFBCDB798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9" name="Rectangle 2068">
                <a:extLst>
                  <a:ext uri="{FF2B5EF4-FFF2-40B4-BE49-F238E27FC236}">
                    <a16:creationId xmlns:a16="http://schemas.microsoft.com/office/drawing/2014/main" id="{38B31604-91C4-4CB0-8097-02EE0ADDC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64" name="Group 2063">
              <a:extLst>
                <a:ext uri="{FF2B5EF4-FFF2-40B4-BE49-F238E27FC236}">
                  <a16:creationId xmlns:a16="http://schemas.microsoft.com/office/drawing/2014/main" id="{548340F5-A593-469A-98DC-B6D90D3B2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2066" name="Rectangle 2065">
                <a:extLst>
                  <a:ext uri="{FF2B5EF4-FFF2-40B4-BE49-F238E27FC236}">
                    <a16:creationId xmlns:a16="http://schemas.microsoft.com/office/drawing/2014/main" id="{B59E3068-3000-4C82-ACA8-367498951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7" name="Rectangle 2066">
                <a:extLst>
                  <a:ext uri="{FF2B5EF4-FFF2-40B4-BE49-F238E27FC236}">
                    <a16:creationId xmlns:a16="http://schemas.microsoft.com/office/drawing/2014/main" id="{C2E1C398-D8F7-4828-9F7F-80D61DAE2B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65" name="Rectangle 2064">
              <a:extLst>
                <a:ext uri="{FF2B5EF4-FFF2-40B4-BE49-F238E27FC236}">
                  <a16:creationId xmlns:a16="http://schemas.microsoft.com/office/drawing/2014/main" id="{813B333C-60FD-4260-80E0-190666C9D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71" name="Rectangle 2070">
            <a:extLst>
              <a:ext uri="{FF2B5EF4-FFF2-40B4-BE49-F238E27FC236}">
                <a16:creationId xmlns:a16="http://schemas.microsoft.com/office/drawing/2014/main" id="{DC05F582-AA63-4A8C-915E-66057E4B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B877FA8-B1E9-B2FF-42B7-2369141FA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5126"/>
            <a:ext cx="4554821" cy="2186096"/>
          </a:xfrm>
        </p:spPr>
        <p:txBody>
          <a:bodyPr anchor="b">
            <a:normAutofit/>
          </a:bodyPr>
          <a:lstStyle/>
          <a:p>
            <a:r>
              <a:rPr lang="de-DE" dirty="0"/>
              <a:t>State </a:t>
            </a:r>
            <a:r>
              <a:rPr lang="de-DE" dirty="0" err="1"/>
              <a:t>diagram</a:t>
            </a:r>
            <a:endParaRPr lang="en-US" dirty="0"/>
          </a:p>
        </p:txBody>
      </p:sp>
      <p:sp>
        <p:nvSpPr>
          <p:cNvPr id="2073" name="Freeform: Shape 2072">
            <a:extLst>
              <a:ext uri="{FF2B5EF4-FFF2-40B4-BE49-F238E27FC236}">
                <a16:creationId xmlns:a16="http://schemas.microsoft.com/office/drawing/2014/main" id="{2D253D93-3319-4E06-B75F-009AE70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44576" cy="6858000"/>
          </a:xfrm>
          <a:custGeom>
            <a:avLst/>
            <a:gdLst>
              <a:gd name="connsiteX0" fmla="*/ 0 w 6444576"/>
              <a:gd name="connsiteY0" fmla="*/ 0 h 6858000"/>
              <a:gd name="connsiteX1" fmla="*/ 6444576 w 6444576"/>
              <a:gd name="connsiteY1" fmla="*/ 0 h 6858000"/>
              <a:gd name="connsiteX2" fmla="*/ 6444576 w 6444576"/>
              <a:gd name="connsiteY2" fmla="*/ 6858000 h 6858000"/>
              <a:gd name="connsiteX3" fmla="*/ 0 w 64445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4576" h="6858000">
                <a:moveTo>
                  <a:pt x="0" y="0"/>
                </a:moveTo>
                <a:lnTo>
                  <a:pt x="6444576" y="0"/>
                </a:lnTo>
                <a:lnTo>
                  <a:pt x="6444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AC9ADAE-36FB-FF1E-8C7D-95B117840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1776" y="1997018"/>
            <a:ext cx="5353200" cy="2863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951838A0-8E7D-175B-8E99-1E2E17A19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r>
              <a:rPr lang="de-DE" dirty="0"/>
              <a:t>Concept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diagram</a:t>
            </a:r>
            <a:endParaRPr lang="de-DE" dirty="0"/>
          </a:p>
          <a:p>
            <a:r>
              <a:rPr lang="de-DE" dirty="0"/>
              <a:t>Main </a:t>
            </a:r>
            <a:r>
              <a:rPr lang="de-DE" dirty="0" err="1"/>
              <a:t>states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ready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and </a:t>
            </a:r>
            <a:r>
              <a:rPr lang="de-DE" dirty="0" err="1"/>
              <a:t>scheduling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r>
              <a:rPr lang="de-DE" dirty="0" err="1"/>
              <a:t>Compares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internal </a:t>
            </a:r>
            <a:r>
              <a:rPr lang="de-DE" dirty="0" err="1"/>
              <a:t>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356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EEF7E4A-084F-D22E-9A2D-C8CBB06C8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/>
              <a:t>Cross- </a:t>
            </a:r>
            <a:r>
              <a:rPr lang="de-DE" dirty="0" err="1"/>
              <a:t>section</a:t>
            </a:r>
            <a:r>
              <a:rPr lang="de-DE" dirty="0"/>
              <a:t> </a:t>
            </a:r>
            <a:r>
              <a:rPr lang="de-DE" dirty="0" err="1"/>
              <a:t>concept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DFF7F94-F504-AC36-F636-6F62261D3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422" y="664181"/>
            <a:ext cx="6049714" cy="552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47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600A53-957C-944E-9CE8-E1FF60680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Uppaal</a:t>
            </a:r>
            <a:r>
              <a:rPr lang="de-DE" dirty="0"/>
              <a:t> Model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113F2C-3D47-9CC1-C4EF-B44B5254F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432" y="2538163"/>
            <a:ext cx="11101136" cy="3779837"/>
          </a:xfrm>
        </p:spPr>
        <p:txBody>
          <a:bodyPr/>
          <a:lstStyle/>
          <a:p>
            <a:r>
              <a:rPr lang="de-DE" dirty="0"/>
              <a:t>Separate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car</a:t>
            </a:r>
            <a:r>
              <a:rPr lang="de-DE" dirty="0"/>
              <a:t> and </a:t>
            </a:r>
            <a:r>
              <a:rPr lang="de-DE" dirty="0" err="1"/>
              <a:t>system</a:t>
            </a:r>
            <a:endParaRPr lang="en-US" dirty="0"/>
          </a:p>
          <a:p>
            <a:r>
              <a:rPr lang="en-US" dirty="0"/>
              <a:t>Random allocation of location and action for each car</a:t>
            </a:r>
          </a:p>
          <a:p>
            <a:r>
              <a:rPr lang="en-US" dirty="0"/>
              <a:t>Location, action and state of the cross section saved in arrays</a:t>
            </a:r>
          </a:p>
          <a:p>
            <a:r>
              <a:rPr lang="en-US" dirty="0"/>
              <a:t>FCFS queue for handling the cars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2604240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Glow">
      <a:dk1>
        <a:sysClr val="windowText" lastClr="000000"/>
      </a:dk1>
      <a:lt1>
        <a:sysClr val="window" lastClr="FFFFFF"/>
      </a:lt1>
      <a:dk2>
        <a:srgbClr val="00000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223</Words>
  <Application>Microsoft Office PowerPoint</Application>
  <PresentationFormat>Widescreen</PresentationFormat>
  <Paragraphs>89</Paragraphs>
  <Slides>23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Adobe Arabic</vt:lpstr>
      <vt:lpstr>Arial</vt:lpstr>
      <vt:lpstr>Avenir Next LT Pro</vt:lpstr>
      <vt:lpstr>Avenir Next LT Pro Light</vt:lpstr>
      <vt:lpstr>Bell MT</vt:lpstr>
      <vt:lpstr>Wingdings</vt:lpstr>
      <vt:lpstr>GlowVTI</vt:lpstr>
      <vt:lpstr>Cross Traffic Management </vt:lpstr>
      <vt:lpstr>MOTIVATION</vt:lpstr>
      <vt:lpstr>ARCHITECTURAL BEHAVIOR</vt:lpstr>
      <vt:lpstr>Requirements</vt:lpstr>
      <vt:lpstr>Sequence diagram</vt:lpstr>
      <vt:lpstr>PowerPoint Presentation</vt:lpstr>
      <vt:lpstr>State diagram</vt:lpstr>
      <vt:lpstr>Cross- section concept</vt:lpstr>
      <vt:lpstr>Uppaal Model</vt:lpstr>
      <vt:lpstr>Car Uppal Model</vt:lpstr>
      <vt:lpstr>System Model</vt:lpstr>
      <vt:lpstr>PowerPoint Presentation</vt:lpstr>
      <vt:lpstr>Verification</vt:lpstr>
      <vt:lpstr>C++ implementation</vt:lpstr>
      <vt:lpstr>Code output</vt:lpstr>
      <vt:lpstr>PowerPoint Presentation</vt:lpstr>
      <vt:lpstr>Hardware Implementation(VHDL)</vt:lpstr>
      <vt:lpstr>Check for direction </vt:lpstr>
      <vt:lpstr>FreeRTOS</vt:lpstr>
      <vt:lpstr>Implementations</vt:lpstr>
      <vt:lpstr>Implementation</vt:lpstr>
      <vt:lpstr>Output in Serial Monitor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Emirkan</dc:creator>
  <cp:lastModifiedBy>ShihabUd Doula</cp:lastModifiedBy>
  <cp:revision>263</cp:revision>
  <dcterms:created xsi:type="dcterms:W3CDTF">2013-07-15T20:26:40Z</dcterms:created>
  <dcterms:modified xsi:type="dcterms:W3CDTF">2023-06-18T21:51:17Z</dcterms:modified>
</cp:coreProperties>
</file>

<file path=docProps/thumbnail.jpeg>
</file>